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8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_3D-rendered_isometric_illustration_showcases_an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097280"/>
            <a:ext cx="5120640" cy="341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FLEXERA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Infrastructure intégrée Énergie + Données
Solaire PV • BESS • Stockage thermique glace • Data Centers • VPP-as-a-Service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 Investor Deck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Feuille de route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Du concept à l’exécution finançable.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10332720" cy="100584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097280" y="1965960"/>
            <a:ext cx="996696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Phase 1  |  Foncier &amp; permis, étude raccordement, MoU clients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017520"/>
            <a:ext cx="10332720" cy="100584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7280" y="3154680"/>
            <a:ext cx="996696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Phase 2  |  EPC PV+BESS, intégration glace, premières salles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206240"/>
            <a:ext cx="10332720" cy="100584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" y="4343400"/>
            <a:ext cx="996696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Phase 3  |  Extension halls, réplication sites, portefeuille VPP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Équipe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Opérateurs expérimentés énergie, infra, exécution.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/>
              <a:t>Alassane Ndour</a:t>
            </a:r>
          </a:p>
          <a:p>
            <a:pPr>
              <a:defRPr sz="1400">
                <a:solidFill>
                  <a:srgbClr val="46505F"/>
                </a:solidFill>
              </a:defRPr>
            </a:pPr>
            <a:r>
              <a:t>Business / Partnerships  •  ndoural2030@gmail.com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0896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/>
              <a:t>Eric Oben</a:t>
            </a:r>
          </a:p>
          <a:p>
            <a:pPr>
              <a:defRPr sz="1400">
                <a:solidFill>
                  <a:srgbClr val="46505F"/>
                </a:solidFill>
              </a:defRPr>
            </a:pPr>
            <a:r>
              <a:t>Engineering / Delivery  •  eobenn@gmail.com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Opportunité d’investissement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Recherche de capital stratégique pour raccordement, permis et démarrage.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332720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Usage: permis, études réseau, pré-développement EPC, plateforme VPP.</a:t>
            </a:r>
          </a:p>
          <a:p>
            <a:pPr>
              <a:defRPr sz="2000"/>
            </a:pPr>
            <a:r>
              <a:t>Objectif: clients « anchor » (énergie + data) et bouclage financier.</a:t>
            </a:r>
          </a:p>
          <a:p>
            <a:pPr>
              <a:defRPr sz="2000"/>
            </a:pPr>
            <a:r>
              <a:t>Contact: ndoural2030@gmail.com | eobenn@gmail.com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Formation &amp; études en mode service</a:t>
            </a:r>
          </a:p>
          <a:p>
            <a:r>
              <a:t>Montée en compétences + conseil bancable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Revenus: capacité, services système, arbitrage, effacement.</a:t>
            </a:r>
          </a:p>
          <a:p>
            <a:pPr>
              <a:defRPr sz="2000"/>
            </a:pPr>
            <a:r>
              <a:t>Services réseau pour utilities et clients C&amp;I.</a:t>
            </a:r>
          </a:p>
          <a:p>
            <a:pPr>
              <a:defRPr sz="2000"/>
            </a:pPr>
            <a:r>
              <a:t>Réplication multi-sites: playbook reproductible.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Le problème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La volatilité électrique, la congestion réseau et la demande data convergent.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Les développeurs ont besoin d’énergie propre finançable avec capacité ferme.</a:t>
            </a:r>
          </a:p>
          <a:p>
            <a:pPr>
              <a:defRPr sz="2200"/>
            </a:pPr>
            <a:r>
              <a:t>Les data centers exigent fiabilité, refroidissement et interconnexion rapide.</a:t>
            </a:r>
          </a:p>
          <a:p>
            <a:pPr>
              <a:defRPr sz="2200"/>
            </a:pPr>
            <a:r>
              <a:t>Les utilities ont besoin de flexibilité (effacement) et d’actifs distribués.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Notre solution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Un campus modulaire qui empile les revenus énergie, data et flexibilité.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097280" y="196596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Solar PV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PV au sol + toitures + ombrières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3439" y="182880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846319" y="196596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BESS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Stockage pilotable: fermeté + services système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2478" y="182880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595358" y="196596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Ice Storage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Décale le froid, réduit la pointe (impact PUE)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47472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97280" y="361188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Data Campus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Salles sécurisées, poste, groupes, redondances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439" y="347472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846319" y="361188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VPP-as-a-Service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Orchestration DER/charges, monétisation flex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Plan directeur du site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Zonage + bandes PV + noyau énergie/data.</a:t>
            </a:r>
          </a:p>
        </p:txBody>
      </p:sp>
      <p:pic>
        <p:nvPicPr>
          <p:cNvPr id="3" name="Picture 2" descr="A_3D-rendered_isometric_illustration_showcases_an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554480"/>
            <a:ext cx="10789920" cy="719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Empilement de capacité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PV au sol (priorité agri) + ombrières + toitures.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92024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t>PV au sol: 9.00 MWp  (12 ha × 0,75 MWp/ha)</a:t>
            </a:r>
          </a:p>
          <a:p>
            <a:pPr>
              <a:defRPr sz="1800"/>
            </a:pPr>
            <a:r>
              <a:t>Ombrières: couverture parking (95%) @ 210 W/m²</a:t>
            </a:r>
          </a:p>
          <a:p>
            <a:pPr>
              <a:defRPr sz="1800"/>
            </a:pPr>
            <a:r>
              <a:t>Toitures:  couverture toits (85%) @ 210 W/m²</a:t>
            </a:r>
          </a:p>
          <a:p>
            <a:pPr>
              <a:defRPr sz="1800"/>
            </a:pPr>
            <a:r>
              <a:t>Plus: BESS pilotable + monétisation VPP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Stockage thermique glace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Décaler le froid en heures creuses, réduire la pointe, améliorer la résilience.</a:t>
            </a:r>
          </a:p>
        </p:txBody>
      </p:sp>
      <p:pic>
        <p:nvPicPr>
          <p:cNvPr id="3" name="Picture 2" descr="ice_storage_tr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28800"/>
            <a:ext cx="5120640" cy="3412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28800"/>
            <a:ext cx="53035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/>
            </a:pPr>
            <a:r>
              <a:t>Charge des réservoirs la nuit via énergie moins chère.</a:t>
            </a:r>
          </a:p>
          <a:p>
            <a:pPr>
              <a:defRPr sz="1800"/>
            </a:pPr>
            <a:r>
              <a:t>Décharge en pointe: baisse des groupes froid et du tirage réseau.</a:t>
            </a:r>
          </a:p>
          <a:p>
            <a:pPr>
              <a:defRPr sz="1800"/>
            </a:pPr>
            <a:r>
              <a:t>Flexibilité accrue pour le refroidissement du data center.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VPP-as-a-Service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Logiciel + opérations pour agréger et piloter DER et charges flexibles.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Revenus: capacité, services système, arbitrage, effacement.</a:t>
            </a:r>
          </a:p>
          <a:p>
            <a:pPr>
              <a:defRPr sz="2000"/>
            </a:pPr>
            <a:r>
              <a:t>Services réseau pour utilities et clients C&amp;I.</a:t>
            </a:r>
          </a:p>
          <a:p>
            <a:pPr>
              <a:defRPr sz="2000"/>
            </a:pPr>
            <a:r>
              <a:t>Réplication multi-sites: playbook reproductible.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Modèle économique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Revenus empilés, contrats « infrastructure 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Énergie: PPA, acheminement, fermeté, services de stockage.</a:t>
            </a:r>
          </a:p>
          <a:p>
            <a:pPr>
              <a:defRPr sz="2000"/>
            </a:pPr>
            <a:r>
              <a:t>Data: colocation/locations, interconnexion, sécurité managée.</a:t>
            </a:r>
          </a:p>
          <a:p>
            <a:pPr>
              <a:defRPr sz="2000"/>
            </a:pPr>
            <a:r>
              <a:t>Flexibilité: fees d’orchestration VPP + partage de performance.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Pourquoi maintenant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Politiques favorables + demande IA + contraintes réseau.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Accélération des data centers et des charges IA.</a:t>
            </a:r>
          </a:p>
          <a:p>
            <a:pPr>
              <a:defRPr sz="2000"/>
            </a:pPr>
            <a:r>
              <a:t>Valeur croissante de la flexibilité dans des réseaux décentralisés.</a:t>
            </a:r>
          </a:p>
          <a:p>
            <a:pPr>
              <a:defRPr sz="2000"/>
            </a:pPr>
            <a:r>
              <a:t>Baisse des coûts PV + stockage améliore l’économie.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