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8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_3D-rendered_isometric_illustration_showcases_an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097280"/>
            <a:ext cx="5120640" cy="341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FLEXERA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Integrated Energy + Data Infrastructure
Solar PV • BESS • Ice Thermal Storage • Data Centers • VPP-as-a-Service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 Investor Deck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Roadmap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From concept to bankable execution.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10332720" cy="100584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097280" y="1965960"/>
            <a:ext cx="996696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Phase 1  |  Land &amp; permits, interconnect study, early offtake MoUs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017520"/>
            <a:ext cx="10332720" cy="100584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7280" y="3154680"/>
            <a:ext cx="996696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Phase 2  |  PV + BESS EPC, ICE storage integration, initial data halls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206240"/>
            <a:ext cx="10332720" cy="100584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" y="4343400"/>
            <a:ext cx="996696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Phase 3  |  Scale-out halls, replicate sites, expand VPP portfolio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Team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Experienced operators across energy, infrastructure and delivery.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/>
              <a:t>Alassane Ndour</a:t>
            </a:r>
          </a:p>
          <a:p>
            <a:pPr>
              <a:defRPr sz="1400">
                <a:solidFill>
                  <a:srgbClr val="46505F"/>
                </a:solidFill>
              </a:defRPr>
            </a:pPr>
            <a:r>
              <a:t>Business / Partnerships  •  ndoural2030@gmail.com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0896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/>
              <a:t>Eric Oben</a:t>
            </a:r>
          </a:p>
          <a:p>
            <a:pPr>
              <a:defRPr sz="1400">
                <a:solidFill>
                  <a:srgbClr val="46505F"/>
                </a:solidFill>
              </a:defRPr>
            </a:pPr>
            <a:r>
              <a:t>Engineering / Delivery  •  eobenn@gmail.com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Investment opportunity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Seeking strategic capital to advance interconnect, permits and early build.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332720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Use of funds: permitting, grid studies, EPC pre-dev, VPP platform build-out.</a:t>
            </a:r>
          </a:p>
          <a:p>
            <a:pPr>
              <a:defRPr sz="2000"/>
            </a:pPr>
            <a:r>
              <a:t>Target: secure anchor customers (energy + data) and reach financial close.</a:t>
            </a:r>
          </a:p>
          <a:p>
            <a:pPr>
              <a:defRPr sz="2000"/>
            </a:pPr>
            <a:r>
              <a:t>Contact: ndoural2030@gmail.com | eobenn@gmail.com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Training &amp; Studies-as-a-Service</a:t>
            </a:r>
          </a:p>
          <a:p>
            <a:r>
              <a:t>Capacity building + bankable advisory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Training: operator training, SOPs, O&amp;M readiness for PV, BESS, VPP and thermal systems.</a:t>
            </a:r>
          </a:p>
          <a:p>
            <a:r>
              <a:t>Studies: feasibility, interconnect, load modeling, techno-economic analysis and permitting support.</a:t>
            </a:r>
          </a:p>
          <a:p>
            <a:r>
              <a:t>Outcome: de-risk delivery and accelerate replication across sites.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The problem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Power volatility, grid congestion, and data demand are colliding.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Developers need bankable clean power with firm capacity.</a:t>
            </a:r>
          </a:p>
          <a:p>
            <a:pPr>
              <a:defRPr sz="2200"/>
            </a:pPr>
            <a:r>
              <a:t>Data centers require reliability, cooling, and fast interconnect.</a:t>
            </a:r>
          </a:p>
          <a:p>
            <a:pPr>
              <a:defRPr sz="2200"/>
            </a:pPr>
            <a:r>
              <a:t>Utilities need flexible demand + distributed assets to stabilize the grid.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Our solution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A modular campus that stacks revenues across energy, data and flexibility.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097280" y="196596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Solar PV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Utility-scale ground PV + rooftop + canopies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3439" y="182880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846319" y="196596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BESS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Dispatchable storage for firming + ancillary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2478" y="182880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595358" y="196596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Ice Storage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Shifts cooling load, reduces peak demand (PUE impact)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47472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97280" y="361188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Data Campus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Secure halls, substation, gensets, redundant feeds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439" y="3474720"/>
            <a:ext cx="356616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7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846319" y="3611880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A1E3C"/>
                </a:solidFill>
              </a:defRPr>
            </a:pPr>
            <a:r>
              <a:t>VPP-as-a-Service</a:t>
            </a:r>
          </a:p>
          <a:p>
            <a:pPr>
              <a:defRPr sz="1200">
                <a:solidFill>
                  <a:srgbClr val="505A69"/>
                </a:solidFill>
              </a:defRPr>
            </a:pPr>
            <a:r>
              <a:t>Orchestrate DERs &amp; loads, monetize flexibility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Site masterplan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Zoning + PV bands + energy/data core.</a:t>
            </a:r>
          </a:p>
        </p:txBody>
      </p:sp>
      <p:pic>
        <p:nvPicPr>
          <p:cNvPr id="3" name="Picture 2" descr="A_3D-rendered_isometric_illustration_showcases_an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554480"/>
            <a:ext cx="10789920" cy="719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Energy capacity stack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Ground PV (AG-priority) + canopies + rooftops.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92024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t>Ground PV: 9.00 MWp  (12 ha × 0.75 MWp/ha)</a:t>
            </a:r>
          </a:p>
          <a:p>
            <a:pPr>
              <a:defRPr sz="1800"/>
            </a:pPr>
            <a:r>
              <a:t>Canopies:  parking PV coverage (95%) @ 210 W/m²</a:t>
            </a:r>
          </a:p>
          <a:p>
            <a:pPr>
              <a:defRPr sz="1800"/>
            </a:pPr>
            <a:r>
              <a:t>Rooftops:  roof PV coverage (85%) @ 210 W/m²</a:t>
            </a:r>
          </a:p>
          <a:p>
            <a:pPr>
              <a:defRPr sz="1800"/>
            </a:pPr>
            <a:r>
              <a:t>Plus: BESS dispatch + VPP monetization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Ice thermal storage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Shift cooling to off-peak, reduce demand charges, improve resilience.</a:t>
            </a:r>
          </a:p>
        </p:txBody>
      </p:sp>
      <p:pic>
        <p:nvPicPr>
          <p:cNvPr id="3" name="Picture 2" descr="ice_storage_tr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28800"/>
            <a:ext cx="5120640" cy="3412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28800"/>
            <a:ext cx="53035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/>
            </a:pPr>
            <a:r>
              <a:t>Charges ice tanks overnight using low-cost power.</a:t>
            </a:r>
          </a:p>
          <a:p>
            <a:pPr>
              <a:defRPr sz="1800"/>
            </a:pPr>
            <a:r>
              <a:t>Discharges during peak, cutting chiller load and grid draw.</a:t>
            </a:r>
          </a:p>
          <a:p>
            <a:pPr>
              <a:defRPr sz="1800"/>
            </a:pPr>
            <a:r>
              <a:t>Adds operational flexibility for data center cooling.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VPP-as-a-Service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Software + operations to aggregate and dispatch DERs and flexible loads.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Revenue streams: capacity, ancillary services, arbitrage, demand response.</a:t>
            </a:r>
          </a:p>
          <a:p>
            <a:pPr>
              <a:defRPr sz="2000"/>
            </a:pPr>
            <a:r>
              <a:t>Grid services for utilities and industrial/commercial clients.</a:t>
            </a:r>
          </a:p>
          <a:p>
            <a:pPr>
              <a:defRPr sz="2000"/>
            </a:pPr>
            <a:r>
              <a:t>Multi-site replication: repeatable playbook across regions.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Business model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Stacked, de-risked revenue with infrastructure-grade contracts.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Energy: PPAs, wheeling, firming contracts, storage services.</a:t>
            </a:r>
          </a:p>
          <a:p>
            <a:pPr>
              <a:defRPr sz="2000"/>
            </a:pPr>
            <a:r>
              <a:t>Data: colocation/lease, interconnect, managed security.</a:t>
            </a:r>
          </a:p>
          <a:p>
            <a:pPr>
              <a:defRPr sz="2000"/>
            </a:pPr>
            <a:r>
              <a:t>Flexibility: VPP dispatch fees + performance-based revenue share.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31520" y="548640"/>
            <a:ext cx="106984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0A1E3C"/>
                </a:solidFill>
              </a:rPr>
              <a:t>Why now</a:t>
            </a:r>
          </a:p>
          <a:p>
            <a:pPr>
              <a:spcBef>
                <a:spcPts val="1000"/>
              </a:spcBef>
            </a:pPr>
            <a:r>
              <a:rPr sz="1800">
                <a:solidFill>
                  <a:srgbClr val="3C4655"/>
                </a:solidFill>
              </a:rPr>
              <a:t>Policy tailwinds + AI demand + grid constraints.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0332720" cy="438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Rapid data center expansion and AI workloads.</a:t>
            </a:r>
          </a:p>
          <a:p>
            <a:pPr>
              <a:defRPr sz="2000"/>
            </a:pPr>
            <a:r>
              <a:t>Increasing value of flexibility as grids decentralize.</a:t>
            </a:r>
          </a:p>
          <a:p>
            <a:pPr>
              <a:defRPr sz="2000"/>
            </a:pPr>
            <a:r>
              <a:t>Falling PV + storage costs improve project economics.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6492240"/>
            <a:ext cx="10698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787878"/>
                </a:solidFill>
              </a:defRPr>
            </a:pPr>
            <a:r>
              <a:t>Confidential | FLEXERA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